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Open Sauce Light" charset="1" panose="00000400000000000000"/>
      <p:regular r:id="rId14"/>
    </p:embeddedFont>
    <p:embeddedFont>
      <p:font typeface="Open Sauce Light Italics" charset="1" panose="00000400000000000000"/>
      <p:regular r:id="rId15"/>
    </p:embeddedFont>
    <p:embeddedFont>
      <p:font typeface="Open Sauce Medium" charset="1" panose="00000600000000000000"/>
      <p:regular r:id="rId16"/>
    </p:embeddedFont>
    <p:embeddedFont>
      <p:font typeface="Open Sauce Medium Italics" charset="1" panose="00000600000000000000"/>
      <p:regular r:id="rId17"/>
    </p:embeddedFont>
    <p:embeddedFont>
      <p:font typeface="Open Sauce Semi-Bold" charset="1" panose="00000700000000000000"/>
      <p:regular r:id="rId18"/>
    </p:embeddedFont>
    <p:embeddedFont>
      <p:font typeface="Open Sauce Semi-Bold Italics" charset="1" panose="00000700000000000000"/>
      <p:regular r:id="rId19"/>
    </p:embeddedFont>
    <p:embeddedFont>
      <p:font typeface="Open Sauce Heavy" charset="1" panose="00000A00000000000000"/>
      <p:regular r:id="rId20"/>
    </p:embeddedFont>
    <p:embeddedFont>
      <p:font typeface="Open Sauce Heavy Italics" charset="1" panose="00000A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www.youtube.com/watch?v=qnZtnQGLDvY" TargetMode="External" Type="http://schemas.openxmlformats.org/officeDocument/2006/relationships/video"/><Relationship Id="rId4" Target="https://www.youtube.com/watch?v=r97Ko4ZvIDQ&amp;t=1s" TargetMode="External" Type="http://schemas.openxmlformats.org/officeDocument/2006/relationships/hyperlink"/><Relationship Id="rId5" Target="https://www.youtube.com/watch?v=xkMDTulV8r4&amp;t=10s" TargetMode="External" Type="http://schemas.openxmlformats.org/officeDocument/2006/relationships/video"/><Relationship Id="rId6" Target="https://www.youtube.com/watch?v=r97Ko4ZvIDQ&amp;t=1s" TargetMode="External" Type="http://schemas.openxmlformats.org/officeDocument/2006/relationships/video"/></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www.youtube.com/watch?v=RhxOTqFbI5Q&amp;t=177s" TargetMode="External" Type="http://schemas.openxmlformats.org/officeDocument/2006/relationships/video"/></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481642" y="4371352"/>
            <a:ext cx="7324716" cy="1458572"/>
          </a:xfrm>
          <a:prstGeom prst="rect">
            <a:avLst/>
          </a:prstGeom>
        </p:spPr>
        <p:txBody>
          <a:bodyPr anchor="t" rtlCol="false" tIns="0" lIns="0" bIns="0" rIns="0">
            <a:spAutoFit/>
          </a:bodyPr>
          <a:lstStyle/>
          <a:p>
            <a:pPr algn="ctr">
              <a:lnSpc>
                <a:spcPts val="5834"/>
              </a:lnSpc>
            </a:pPr>
            <a:r>
              <a:rPr lang="en-US" sz="4167" spc="1146">
                <a:solidFill>
                  <a:srgbClr val="FFFFFF"/>
                </a:solidFill>
                <a:latin typeface="Open Sauce Semi-Bold"/>
              </a:rPr>
              <a:t>BASES DE DATOS NO RELACIONES</a:t>
            </a:r>
          </a:p>
        </p:txBody>
      </p:sp>
      <p:sp>
        <p:nvSpPr>
          <p:cNvPr name="TextBox 8" id="8"/>
          <p:cNvSpPr txBox="true"/>
          <p:nvPr/>
        </p:nvSpPr>
        <p:spPr>
          <a:xfrm rot="0">
            <a:off x="5800373" y="8249241"/>
            <a:ext cx="6687255" cy="497719"/>
          </a:xfrm>
          <a:prstGeom prst="rect">
            <a:avLst/>
          </a:prstGeom>
        </p:spPr>
        <p:txBody>
          <a:bodyPr anchor="t" rtlCol="false" tIns="0" lIns="0" bIns="0" rIns="0">
            <a:spAutoFit/>
          </a:bodyPr>
          <a:lstStyle/>
          <a:p>
            <a:pPr algn="ctr">
              <a:lnSpc>
                <a:spcPts val="4066"/>
              </a:lnSpc>
            </a:pPr>
            <a:r>
              <a:rPr lang="en-US" sz="2904" spc="798">
                <a:solidFill>
                  <a:srgbClr val="FFFFFF"/>
                </a:solidFill>
                <a:latin typeface="Open Sauce"/>
              </a:rPr>
              <a:t>JAVASCRIPT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575125" y="4864174"/>
            <a:ext cx="5137750" cy="501502"/>
          </a:xfrm>
          <a:prstGeom prst="rect">
            <a:avLst/>
          </a:prstGeom>
        </p:spPr>
        <p:txBody>
          <a:bodyPr anchor="t" rtlCol="false" tIns="0" lIns="0" bIns="0" rIns="0">
            <a:spAutoFit/>
          </a:bodyPr>
          <a:lstStyle/>
          <a:p>
            <a:pPr algn="ctr">
              <a:lnSpc>
                <a:spcPts val="4092"/>
              </a:lnSpc>
            </a:pPr>
            <a:r>
              <a:rPr lang="en-US" sz="2923" spc="803">
                <a:solidFill>
                  <a:srgbClr val="FFFFFF"/>
                </a:solidFill>
                <a:latin typeface="Open Sauce Semi-Bold"/>
              </a:rPr>
              <a:t>LOCAL STORAGE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1406127" y="1910709"/>
            <a:ext cx="9517923" cy="5970978"/>
          </a:xfrm>
          <a:prstGeom prst="rect">
            <a:avLst/>
          </a:prstGeom>
        </p:spPr>
        <p:txBody>
          <a:bodyPr anchor="t" rtlCol="false" tIns="0" lIns="0" bIns="0" rIns="0">
            <a:spAutoFit/>
          </a:bodyPr>
          <a:lstStyle/>
          <a:p>
            <a:pPr>
              <a:lnSpc>
                <a:spcPts val="4791"/>
              </a:lnSpc>
            </a:pPr>
            <a:r>
              <a:rPr lang="en-US" sz="3422" spc="941">
                <a:solidFill>
                  <a:srgbClr val="FFFFFF"/>
                </a:solidFill>
                <a:latin typeface="Open Sauce Semi-Bold"/>
              </a:rPr>
              <a:t>EL ALMACENAMIENTO WEB, A VECES CONOCIDO COMO ALMACENAMIENTO DOM, ES UNA API DE JAVASCRIPT ESTÁNDAR PROPORCIONADA POR LOS NAVEGADORES WEB</a:t>
            </a:r>
          </a:p>
          <a:p>
            <a:pPr>
              <a:lnSpc>
                <a:spcPts val="4791"/>
              </a:lnSpc>
            </a:pPr>
          </a:p>
          <a:p>
            <a:pPr>
              <a:lnSpc>
                <a:spcPts val="4791"/>
              </a:lnSpc>
            </a:pPr>
            <a:r>
              <a:rPr lang="en-US" sz="3422" spc="941">
                <a:solidFill>
                  <a:srgbClr val="FFFFFF"/>
                </a:solidFill>
                <a:latin typeface="Open Sauce Semi-Bold"/>
              </a:rPr>
              <a:t>PERMITEN GUARDAR PARES DE CLAVE/VALOR EN EL NAVEGADOR.</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859618" y="1211314"/>
            <a:ext cx="14606853" cy="5970978"/>
          </a:xfrm>
          <a:prstGeom prst="rect">
            <a:avLst/>
          </a:prstGeom>
        </p:spPr>
        <p:txBody>
          <a:bodyPr anchor="t" rtlCol="false" tIns="0" lIns="0" bIns="0" rIns="0">
            <a:spAutoFit/>
          </a:bodyPr>
          <a:lstStyle/>
          <a:p>
            <a:pPr>
              <a:lnSpc>
                <a:spcPts val="4791"/>
              </a:lnSpc>
            </a:pPr>
            <a:r>
              <a:rPr lang="en-US" sz="3422" spc="941">
                <a:solidFill>
                  <a:srgbClr val="FFFFFF"/>
                </a:solidFill>
                <a:latin typeface="Open Sauce Semi-Bold"/>
              </a:rPr>
              <a:t>MÉTODOS Y PROPIEDADE:</a:t>
            </a:r>
          </a:p>
          <a:p>
            <a:pPr>
              <a:lnSpc>
                <a:spcPts val="4791"/>
              </a:lnSpc>
            </a:pPr>
          </a:p>
          <a:p>
            <a:pPr marL="738841" indent="-369421" lvl="1">
              <a:lnSpc>
                <a:spcPts val="4791"/>
              </a:lnSpc>
              <a:buFont typeface="Arial"/>
              <a:buChar char="•"/>
            </a:pPr>
            <a:r>
              <a:rPr lang="en-US" sz="3422" spc="941">
                <a:solidFill>
                  <a:srgbClr val="FFFFFF"/>
                </a:solidFill>
                <a:latin typeface="Open Sauce Semi-Bold"/>
              </a:rPr>
              <a:t>setItem</a:t>
            </a:r>
            <a:r>
              <a:rPr lang="en-US" sz="3422" spc="941">
                <a:solidFill>
                  <a:srgbClr val="FFFFFF"/>
                </a:solidFill>
                <a:latin typeface="Open Sauce"/>
              </a:rPr>
              <a:t>(clave, valor) – almacenar un par clave/valor.</a:t>
            </a:r>
          </a:p>
          <a:p>
            <a:pPr marL="738841" indent="-369421" lvl="1">
              <a:lnSpc>
                <a:spcPts val="4791"/>
              </a:lnSpc>
              <a:buFont typeface="Arial"/>
              <a:buChar char="•"/>
            </a:pPr>
            <a:r>
              <a:rPr lang="en-US" sz="3422" spc="941">
                <a:solidFill>
                  <a:srgbClr val="FFFFFF"/>
                </a:solidFill>
                <a:latin typeface="Open Sauce Semi-Bold"/>
              </a:rPr>
              <a:t>getItem</a:t>
            </a:r>
            <a:r>
              <a:rPr lang="en-US" sz="3422" spc="941">
                <a:solidFill>
                  <a:srgbClr val="FFFFFF"/>
                </a:solidFill>
                <a:latin typeface="Open Sauce"/>
              </a:rPr>
              <a:t>(clave) – obtener el valor por medio de la clave.</a:t>
            </a:r>
          </a:p>
          <a:p>
            <a:pPr marL="738841" indent="-369421" lvl="1">
              <a:lnSpc>
                <a:spcPts val="4791"/>
              </a:lnSpc>
              <a:buFont typeface="Arial"/>
              <a:buChar char="•"/>
            </a:pPr>
            <a:r>
              <a:rPr lang="en-US" sz="3422" spc="941">
                <a:solidFill>
                  <a:srgbClr val="FFFFFF"/>
                </a:solidFill>
                <a:latin typeface="Open Sauce Semi-Bold"/>
              </a:rPr>
              <a:t>removeItem</a:t>
            </a:r>
            <a:r>
              <a:rPr lang="en-US" sz="3422" spc="941">
                <a:solidFill>
                  <a:srgbClr val="FFFFFF"/>
                </a:solidFill>
                <a:latin typeface="Open Sauce"/>
              </a:rPr>
              <a:t>(clave) – eliminar la clave y su valor.</a:t>
            </a:r>
          </a:p>
          <a:p>
            <a:pPr marL="738841" indent="-369421" lvl="1">
              <a:lnSpc>
                <a:spcPts val="4791"/>
              </a:lnSpc>
              <a:buFont typeface="Arial"/>
              <a:buChar char="•"/>
            </a:pPr>
            <a:r>
              <a:rPr lang="en-US" sz="3422" spc="941">
                <a:solidFill>
                  <a:srgbClr val="FFFFFF"/>
                </a:solidFill>
                <a:latin typeface="Open Sauce Semi-Bold"/>
              </a:rPr>
              <a:t>clear() –</a:t>
            </a:r>
            <a:r>
              <a:rPr lang="en-US" sz="3422" spc="941">
                <a:solidFill>
                  <a:srgbClr val="FFFFFF"/>
                </a:solidFill>
                <a:latin typeface="Open Sauce"/>
              </a:rPr>
              <a:t> borrar todo</a:t>
            </a:r>
            <a:r>
              <a:rPr lang="en-US" sz="3422" spc="941">
                <a:solidFill>
                  <a:srgbClr val="FFFFFF"/>
                </a:solidFill>
                <a:latin typeface="Open Sauce Semi-Bold"/>
              </a:rPr>
              <a:t>.</a:t>
            </a:r>
          </a:p>
          <a:p>
            <a:pPr>
              <a:lnSpc>
                <a:spcPts val="479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8317387" cy="5143500"/>
            <a:chOff x="0" y="0"/>
            <a:chExt cx="11089849" cy="6858000"/>
          </a:xfrm>
        </p:grpSpPr>
        <p:pic>
          <p:nvPicPr>
            <p:cNvPr name="Picture 3" id="3"/>
            <p:cNvPicPr>
              <a:picLocks noChangeAspect="true"/>
            </p:cNvPicPr>
            <p:nvPr/>
          </p:nvPicPr>
          <p:blipFill>
            <a:blip r:embed="rId2"/>
            <a:srcRect l="0" t="3415" r="0" b="3415"/>
            <a:stretch>
              <a:fillRect/>
            </a:stretch>
          </p:blipFill>
          <p:spPr>
            <a:xfrm flipH="false" flipV="false">
              <a:off x="0" y="0"/>
              <a:ext cx="11089849" cy="6858000"/>
            </a:xfrm>
            <a:prstGeom prst="rect">
              <a:avLst/>
            </a:prstGeom>
          </p:spPr>
        </p:pic>
      </p:grpSp>
      <p:grpSp>
        <p:nvGrpSpPr>
          <p:cNvPr name="Group 4" id="4"/>
          <p:cNvGrpSpPr/>
          <p:nvPr/>
        </p:nvGrpSpPr>
        <p:grpSpPr>
          <a:xfrm rot="0">
            <a:off x="8317387" y="-113711"/>
            <a:ext cx="10099642" cy="10627543"/>
            <a:chOff x="0" y="0"/>
            <a:chExt cx="2659988" cy="2799024"/>
          </a:xfrm>
        </p:grpSpPr>
        <p:sp>
          <p:nvSpPr>
            <p:cNvPr name="Freeform 5" id="5"/>
            <p:cNvSpPr/>
            <p:nvPr/>
          </p:nvSpPr>
          <p:spPr>
            <a:xfrm flipH="false" flipV="false" rot="0">
              <a:off x="0" y="0"/>
              <a:ext cx="2659988" cy="2799024"/>
            </a:xfrm>
            <a:custGeom>
              <a:avLst/>
              <a:gdLst/>
              <a:ahLst/>
              <a:cxnLst/>
              <a:rect r="r" b="b" t="t" l="l"/>
              <a:pathLst>
                <a:path h="2799024" w="2659988">
                  <a:moveTo>
                    <a:pt x="0" y="0"/>
                  </a:moveTo>
                  <a:lnTo>
                    <a:pt x="2659988" y="0"/>
                  </a:lnTo>
                  <a:lnTo>
                    <a:pt x="2659988" y="2799024"/>
                  </a:lnTo>
                  <a:lnTo>
                    <a:pt x="0" y="2799024"/>
                  </a:lnTo>
                  <a:close/>
                </a:path>
              </a:pathLst>
            </a:custGeom>
            <a:solidFill>
              <a:srgbClr val="FFFFFF"/>
            </a:solidFill>
          </p:spPr>
        </p:sp>
        <p:sp>
          <p:nvSpPr>
            <p:cNvPr name="TextBox 6" id="6"/>
            <p:cNvSpPr txBox="true"/>
            <p:nvPr/>
          </p:nvSpPr>
          <p:spPr>
            <a:xfrm>
              <a:off x="0" y="-28575"/>
              <a:ext cx="2659988" cy="2827599"/>
            </a:xfrm>
            <a:prstGeom prst="rect">
              <a:avLst/>
            </a:prstGeom>
          </p:spPr>
          <p:txBody>
            <a:bodyPr anchor="ctr" rtlCol="false" tIns="50800" lIns="50800" bIns="50800" rIns="50800"/>
            <a:lstStyle/>
            <a:p>
              <a:pPr algn="ctr">
                <a:lnSpc>
                  <a:spcPts val="3086"/>
                </a:lnSpc>
              </a:pPr>
            </a:p>
          </p:txBody>
        </p:sp>
      </p:grpSp>
      <p:sp>
        <p:nvSpPr>
          <p:cNvPr name="TextBox 7" id="7"/>
          <p:cNvSpPr txBox="true"/>
          <p:nvPr/>
        </p:nvSpPr>
        <p:spPr>
          <a:xfrm rot="0">
            <a:off x="1028700" y="1216656"/>
            <a:ext cx="5561497" cy="2316481"/>
          </a:xfrm>
          <a:prstGeom prst="rect">
            <a:avLst/>
          </a:prstGeom>
        </p:spPr>
        <p:txBody>
          <a:bodyPr anchor="t" rtlCol="false" tIns="0" lIns="0" bIns="0" rIns="0">
            <a:spAutoFit/>
          </a:bodyPr>
          <a:lstStyle/>
          <a:p>
            <a:pPr>
              <a:lnSpc>
                <a:spcPts val="4619"/>
              </a:lnSpc>
            </a:pPr>
            <a:r>
              <a:rPr lang="en-US" sz="3299" spc="907">
                <a:solidFill>
                  <a:srgbClr val="FFFFFF"/>
                </a:solidFill>
                <a:latin typeface="Open Sauce Semi-Bold"/>
              </a:rPr>
              <a:t>¿QUÉ SON LAS BASES DE DATOS NO RELACIONALES?</a:t>
            </a:r>
          </a:p>
        </p:txBody>
      </p:sp>
      <p:sp>
        <p:nvSpPr>
          <p:cNvPr name="TextBox 8" id="8"/>
          <p:cNvSpPr txBox="true"/>
          <p:nvPr/>
        </p:nvSpPr>
        <p:spPr>
          <a:xfrm rot="0">
            <a:off x="8776940" y="855586"/>
            <a:ext cx="9244379" cy="9736455"/>
          </a:xfrm>
          <a:prstGeom prst="rect">
            <a:avLst/>
          </a:prstGeom>
        </p:spPr>
        <p:txBody>
          <a:bodyPr anchor="t" rtlCol="false" tIns="0" lIns="0" bIns="0" rIns="0">
            <a:spAutoFit/>
          </a:bodyPr>
          <a:lstStyle/>
          <a:p>
            <a:pPr>
              <a:lnSpc>
                <a:spcPts val="2520"/>
              </a:lnSpc>
            </a:pPr>
            <a:r>
              <a:rPr lang="en-US" sz="1800" spc="495">
                <a:solidFill>
                  <a:srgbClr val="092852"/>
                </a:solidFill>
                <a:latin typeface="Open Sauce Semi-Bold"/>
              </a:rPr>
              <a:t>UNA BASE DE DATOS NO RELACIONAL, TAMBIÉN CONOCIDA COMO BASE DE DATOS NOSQL (NOT ONLY SQL), ES UN TIPO DE SISTEMA DE GESTIÓN DE BASES DE DATOS DISEÑADO PARA MANEJAR Y ALMACENAR DATOS DE MANERA FLEXIBLE Y ESCALABLE, SIN SEGUIR EL MODELO DE TABLAS Y RELACIONES DE LAS BASES DE DATOS RELACIONALES TRADICIONALES.</a:t>
            </a:r>
          </a:p>
          <a:p>
            <a:pPr>
              <a:lnSpc>
                <a:spcPts val="2520"/>
              </a:lnSpc>
            </a:pPr>
            <a:r>
              <a:rPr lang="en-US" sz="1800" spc="495">
                <a:solidFill>
                  <a:srgbClr val="092852"/>
                </a:solidFill>
                <a:latin typeface="Open Sauce Semi-Bold"/>
              </a:rPr>
              <a:t> </a:t>
            </a:r>
          </a:p>
          <a:p>
            <a:pPr>
              <a:lnSpc>
                <a:spcPts val="2520"/>
              </a:lnSpc>
            </a:pPr>
            <a:r>
              <a:rPr lang="en-US" sz="1800" spc="495">
                <a:solidFill>
                  <a:srgbClr val="092852"/>
                </a:solidFill>
                <a:latin typeface="Open Sauce Semi-Bold"/>
              </a:rPr>
              <a:t>A diferencia de las bases de datos relacionales, las bases de datos no relacionales permiten almacenar y recuperar datos de forma más libre y menos estructurada. Están diseñadas para manejar grandes volúmenes de datos no estructurados o semi estructurados, como documentos, gráficos, clave-valor o columnas.</a:t>
            </a:r>
          </a:p>
          <a:p>
            <a:pPr>
              <a:lnSpc>
                <a:spcPts val="2940"/>
              </a:lnSpc>
            </a:pPr>
            <a:r>
              <a:rPr lang="en-US" sz="2100" spc="577">
                <a:solidFill>
                  <a:srgbClr val="092852"/>
                </a:solidFill>
                <a:latin typeface="Open Sauce Semi-Bold"/>
              </a:rPr>
              <a:t>Las bases de datos no relacionales se utilizan en escenarios donde la escalabilidad, la velocidad y la flexibilidad son prioritarias. Son especialmente adecuadas para aplicaciones web y móviles con grandes cantidades de datos y altos requerimientos de rendimiento, como redes sociales, sistemas de gestión de contenido y aplicaciones en tiempo real.</a:t>
            </a:r>
          </a:p>
          <a:p>
            <a:pPr>
              <a:lnSpc>
                <a:spcPts val="2520"/>
              </a:lnSpc>
            </a:pPr>
          </a:p>
          <a:p>
            <a:pPr>
              <a:lnSpc>
                <a:spcPts val="2520"/>
              </a:lnSpc>
            </a:pPr>
            <a:r>
              <a:rPr lang="en-US" sz="1800" spc="495">
                <a:solidFill>
                  <a:srgbClr val="092852"/>
                </a:solidFill>
                <a:latin typeface="Open Sauce Semi-Bol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1750467" y="3813175"/>
            <a:ext cx="4433407" cy="1298575"/>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CARACTERÍSTICAS Y FUNCIONES</a:t>
            </a:r>
          </a:p>
          <a:p>
            <a:pPr algn="ctr">
              <a:lnSpc>
                <a:spcPts val="3499"/>
              </a:lnSpc>
            </a:pPr>
          </a:p>
        </p:txBody>
      </p:sp>
      <p:sp>
        <p:nvSpPr>
          <p:cNvPr name="TextBox 8" id="8"/>
          <p:cNvSpPr txBox="true"/>
          <p:nvPr/>
        </p:nvSpPr>
        <p:spPr>
          <a:xfrm rot="0">
            <a:off x="701086" y="1254985"/>
            <a:ext cx="7580673" cy="7691304"/>
          </a:xfrm>
          <a:prstGeom prst="rect">
            <a:avLst/>
          </a:prstGeom>
        </p:spPr>
        <p:txBody>
          <a:bodyPr anchor="t" rtlCol="false" tIns="0" lIns="0" bIns="0" rIns="0">
            <a:spAutoFit/>
          </a:bodyPr>
          <a:lstStyle/>
          <a:p>
            <a:pPr>
              <a:lnSpc>
                <a:spcPts val="4101"/>
              </a:lnSpc>
            </a:pPr>
            <a:r>
              <a:rPr lang="en-US" sz="2698">
                <a:solidFill>
                  <a:srgbClr val="092852"/>
                </a:solidFill>
                <a:latin typeface="Open Sauce"/>
              </a:rPr>
              <a:t>Las principales características de una base de datos no relacional son las siguientes:</a:t>
            </a:r>
          </a:p>
          <a:p>
            <a:pPr marL="582626" indent="-291313" lvl="1">
              <a:lnSpc>
                <a:spcPts val="4101"/>
              </a:lnSpc>
              <a:buFont typeface="Arial"/>
              <a:buChar char="•"/>
            </a:pPr>
            <a:r>
              <a:rPr lang="en-US" sz="2698">
                <a:solidFill>
                  <a:srgbClr val="092852"/>
                </a:solidFill>
                <a:latin typeface="Open Sauce"/>
              </a:rPr>
              <a:t>La información no se almacena en tablas sino a través de documentos.</a:t>
            </a:r>
          </a:p>
          <a:p>
            <a:pPr marL="582626" indent="-291313" lvl="1">
              <a:lnSpc>
                <a:spcPts val="4101"/>
              </a:lnSpc>
              <a:buFont typeface="Arial"/>
              <a:buChar char="•"/>
            </a:pPr>
            <a:r>
              <a:rPr lang="en-US" sz="2698">
                <a:solidFill>
                  <a:srgbClr val="092852"/>
                </a:solidFill>
                <a:latin typeface="Open Sauce"/>
              </a:rPr>
              <a:t>Son bases de datos muy útiles para organizar y gestionar información no estructurada, o cuando no se tiene una noción clara de los datos a almacenar.</a:t>
            </a:r>
          </a:p>
          <a:p>
            <a:pPr marL="582626" indent="-291313" lvl="1">
              <a:lnSpc>
                <a:spcPts val="4101"/>
              </a:lnSpc>
              <a:buFont typeface="Arial"/>
              <a:buChar char="•"/>
            </a:pPr>
            <a:r>
              <a:rPr lang="en-US" sz="2698">
                <a:solidFill>
                  <a:srgbClr val="092852"/>
                </a:solidFill>
                <a:latin typeface="Open Sauce"/>
              </a:rPr>
              <a:t>Son bases de datos con alto grado de escalabilidad y están diseñadas para soportar grandes volúmenes de datos.</a:t>
            </a:r>
          </a:p>
          <a:p>
            <a:pPr marL="582626" indent="-291313" lvl="1">
              <a:lnSpc>
                <a:spcPts val="4101"/>
              </a:lnSpc>
              <a:buFont typeface="Arial"/>
              <a:buChar char="•"/>
            </a:pPr>
            <a:r>
              <a:rPr lang="en-US" sz="2698">
                <a:solidFill>
                  <a:srgbClr val="092852"/>
                </a:solidFill>
                <a:latin typeface="Open Sauce"/>
              </a:rPr>
              <a:t>No utilizan el lenguaje SQL para consultas, aunque sí lo pueden usar como herramienta de apoyo.</a:t>
            </a:r>
          </a:p>
          <a:p>
            <a:pPr>
              <a:lnSpc>
                <a:spcPts val="410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5373278"/>
            <a:ext cx="9144000" cy="4913722"/>
            <a:chOff x="0" y="0"/>
            <a:chExt cx="12192000" cy="6551629"/>
          </a:xfrm>
        </p:grpSpPr>
        <p:pic>
          <p:nvPicPr>
            <p:cNvPr name="Picture 3" id="3"/>
            <p:cNvPicPr>
              <a:picLocks noChangeAspect="true"/>
            </p:cNvPicPr>
            <p:nvPr/>
          </p:nvPicPr>
          <p:blipFill>
            <a:blip r:embed="rId2"/>
            <a:srcRect l="0" t="9671" r="0" b="9671"/>
            <a:stretch>
              <a:fillRect/>
            </a:stretch>
          </p:blipFill>
          <p:spPr>
            <a:xfrm flipH="false" flipV="false">
              <a:off x="0" y="0"/>
              <a:ext cx="12192000" cy="6551629"/>
            </a:xfrm>
            <a:prstGeom prst="rect">
              <a:avLst/>
            </a:prstGeom>
          </p:spPr>
        </p:pic>
      </p:grpSp>
      <p:grpSp>
        <p:nvGrpSpPr>
          <p:cNvPr name="Group 4" id="4"/>
          <p:cNvGrpSpPr/>
          <p:nvPr/>
        </p:nvGrpSpPr>
        <p:grpSpPr>
          <a:xfrm rot="0">
            <a:off x="9144000" y="0"/>
            <a:ext cx="9144000" cy="5373278"/>
            <a:chOff x="0" y="0"/>
            <a:chExt cx="2408296" cy="1415184"/>
          </a:xfrm>
        </p:grpSpPr>
        <p:sp>
          <p:nvSpPr>
            <p:cNvPr name="Freeform 5" id="5"/>
            <p:cNvSpPr/>
            <p:nvPr/>
          </p:nvSpPr>
          <p:spPr>
            <a:xfrm flipH="false" flipV="false" rot="0">
              <a:off x="0" y="0"/>
              <a:ext cx="2408296" cy="1415184"/>
            </a:xfrm>
            <a:custGeom>
              <a:avLst/>
              <a:gdLst/>
              <a:ahLst/>
              <a:cxnLst/>
              <a:rect r="r" b="b" t="t" l="l"/>
              <a:pathLst>
                <a:path h="1415184" w="2408296">
                  <a:moveTo>
                    <a:pt x="0" y="0"/>
                  </a:moveTo>
                  <a:lnTo>
                    <a:pt x="2408296" y="0"/>
                  </a:lnTo>
                  <a:lnTo>
                    <a:pt x="2408296" y="1415184"/>
                  </a:lnTo>
                  <a:lnTo>
                    <a:pt x="0" y="1415184"/>
                  </a:lnTo>
                  <a:close/>
                </a:path>
              </a:pathLst>
            </a:custGeom>
            <a:solidFill>
              <a:srgbClr val="092852"/>
            </a:solidFill>
          </p:spPr>
        </p:sp>
        <p:sp>
          <p:nvSpPr>
            <p:cNvPr name="TextBox 6" id="6"/>
            <p:cNvSpPr txBox="true"/>
            <p:nvPr/>
          </p:nvSpPr>
          <p:spPr>
            <a:xfrm>
              <a:off x="0" y="-47625"/>
              <a:ext cx="2408296" cy="1462809"/>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198746" y="2639014"/>
            <a:ext cx="8945254" cy="4365625"/>
          </a:xfrm>
          <a:prstGeom prst="rect">
            <a:avLst/>
          </a:prstGeom>
        </p:spPr>
        <p:txBody>
          <a:bodyPr anchor="t" rtlCol="false" tIns="0" lIns="0" bIns="0" rIns="0">
            <a:spAutoFit/>
          </a:bodyPr>
          <a:lstStyle/>
          <a:p>
            <a:pPr>
              <a:lnSpc>
                <a:spcPts val="3499"/>
              </a:lnSpc>
            </a:pPr>
            <a:r>
              <a:rPr lang="en-US" sz="2499" spc="687">
                <a:solidFill>
                  <a:srgbClr val="092852"/>
                </a:solidFill>
                <a:latin typeface="Open Sauce Semi-Bold"/>
              </a:rPr>
              <a:t>EL USO DE BASES DE DATOS RELACIONALES ES MÁS COMÚN EN LAS ORGANIZACIONES QUE NECESITAN ADMINISTRAR GRANDES CANTIDADES DE DATOS ESTRUCTURADOS, DESDE EL SEGUIMIENTO DEL INVENTARIO HASTA EL PROCESAMIENTO DE DATOS TRANSACCIONALES Y EL REGISTRO DE APLICACIONES</a:t>
            </a:r>
          </a:p>
        </p:txBody>
      </p:sp>
      <p:sp>
        <p:nvSpPr>
          <p:cNvPr name="TextBox 8" id="8"/>
          <p:cNvSpPr txBox="true"/>
          <p:nvPr/>
        </p:nvSpPr>
        <p:spPr>
          <a:xfrm rot="0">
            <a:off x="10977469" y="1575389"/>
            <a:ext cx="5854134" cy="1298575"/>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¿DÓNDE SE APLICA UNA BASE DE DATOS RELACIONAL?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solidFill>
          </p:spPr>
        </p:sp>
        <p:sp>
          <p:nvSpPr>
            <p:cNvPr name="TextBox 4" id="4"/>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0" y="0"/>
            <a:ext cx="5683822" cy="5214681"/>
          </a:xfrm>
          <a:custGeom>
            <a:avLst/>
            <a:gdLst/>
            <a:ahLst/>
            <a:cxnLst/>
            <a:rect r="r" b="b" t="t" l="l"/>
            <a:pathLst>
              <a:path h="5214681" w="5683822">
                <a:moveTo>
                  <a:pt x="0" y="0"/>
                </a:moveTo>
                <a:lnTo>
                  <a:pt x="5683822" y="0"/>
                </a:lnTo>
                <a:lnTo>
                  <a:pt x="5683822" y="5214681"/>
                </a:lnTo>
                <a:lnTo>
                  <a:pt x="0" y="5214681"/>
                </a:lnTo>
                <a:lnTo>
                  <a:pt x="0" y="0"/>
                </a:lnTo>
                <a:close/>
              </a:path>
            </a:pathLst>
          </a:custGeom>
          <a:blipFill>
            <a:blip r:embed="rId2"/>
            <a:stretch>
              <a:fillRect l="0" t="0" r="0" b="0"/>
            </a:stretch>
          </a:blipFill>
        </p:spPr>
      </p:sp>
      <p:sp>
        <p:nvSpPr>
          <p:cNvPr name="Freeform 6" id="6"/>
          <p:cNvSpPr/>
          <p:nvPr/>
        </p:nvSpPr>
        <p:spPr>
          <a:xfrm flipH="false" flipV="false" rot="0">
            <a:off x="679246" y="5823301"/>
            <a:ext cx="8115300" cy="3660669"/>
          </a:xfrm>
          <a:custGeom>
            <a:avLst/>
            <a:gdLst/>
            <a:ahLst/>
            <a:cxnLst/>
            <a:rect r="r" b="b" t="t" l="l"/>
            <a:pathLst>
              <a:path h="3660669" w="8115300">
                <a:moveTo>
                  <a:pt x="0" y="0"/>
                </a:moveTo>
                <a:lnTo>
                  <a:pt x="8115300" y="0"/>
                </a:lnTo>
                <a:lnTo>
                  <a:pt x="8115300" y="3660669"/>
                </a:lnTo>
                <a:lnTo>
                  <a:pt x="0" y="3660669"/>
                </a:lnTo>
                <a:lnTo>
                  <a:pt x="0" y="0"/>
                </a:lnTo>
                <a:close/>
              </a:path>
            </a:pathLst>
          </a:custGeom>
          <a:blipFill>
            <a:blip r:embed="rId3"/>
            <a:stretch>
              <a:fillRect l="0" t="-10281" r="0" b="-10281"/>
            </a:stretch>
          </a:blipFill>
        </p:spPr>
      </p:sp>
      <p:sp>
        <p:nvSpPr>
          <p:cNvPr name="TextBox 7" id="7"/>
          <p:cNvSpPr txBox="true"/>
          <p:nvPr/>
        </p:nvSpPr>
        <p:spPr>
          <a:xfrm rot="0">
            <a:off x="9917514" y="962025"/>
            <a:ext cx="5997722" cy="580391"/>
          </a:xfrm>
          <a:prstGeom prst="rect">
            <a:avLst/>
          </a:prstGeom>
        </p:spPr>
        <p:txBody>
          <a:bodyPr anchor="t" rtlCol="false" tIns="0" lIns="0" bIns="0" rIns="0">
            <a:spAutoFit/>
          </a:bodyPr>
          <a:lstStyle/>
          <a:p>
            <a:pPr>
              <a:lnSpc>
                <a:spcPts val="4759"/>
              </a:lnSpc>
            </a:pPr>
            <a:r>
              <a:rPr lang="en-US" sz="3399" spc="934">
                <a:solidFill>
                  <a:srgbClr val="092852"/>
                </a:solidFill>
                <a:latin typeface="Open Sauce Semi-Bold"/>
              </a:rPr>
              <a:t>CLAVE – VALOR</a:t>
            </a:r>
          </a:p>
        </p:txBody>
      </p:sp>
      <p:sp>
        <p:nvSpPr>
          <p:cNvPr name="TextBox 8" id="8"/>
          <p:cNvSpPr txBox="true"/>
          <p:nvPr/>
        </p:nvSpPr>
        <p:spPr>
          <a:xfrm rot="0">
            <a:off x="9917514" y="2048646"/>
            <a:ext cx="7909650" cy="4112641"/>
          </a:xfrm>
          <a:prstGeom prst="rect">
            <a:avLst/>
          </a:prstGeom>
        </p:spPr>
        <p:txBody>
          <a:bodyPr anchor="t" rtlCol="false" tIns="0" lIns="0" bIns="0" rIns="0">
            <a:spAutoFit/>
          </a:bodyPr>
          <a:lstStyle/>
          <a:p>
            <a:pPr>
              <a:lnSpc>
                <a:spcPts val="4712"/>
              </a:lnSpc>
            </a:pPr>
            <a:r>
              <a:rPr lang="en-US" sz="3100">
                <a:solidFill>
                  <a:srgbClr val="092852"/>
                </a:solidFill>
                <a:latin typeface="Open Sauce"/>
              </a:rPr>
              <a:t>Son el modelo de base de datos NoSQL más popular, además de ser la más sencilla en cuanto a funcionalidad. En este tipo de sistema, cada elemento está identificado por una llave única, lo que permite la recuperación de la información de forma muy rápida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0114082" y="3451498"/>
            <a:ext cx="7351858" cy="2316481"/>
          </a:xfrm>
          <a:prstGeom prst="rect">
            <a:avLst/>
          </a:prstGeom>
        </p:spPr>
        <p:txBody>
          <a:bodyPr anchor="t" rtlCol="false" tIns="0" lIns="0" bIns="0" rIns="0">
            <a:spAutoFit/>
          </a:bodyPr>
          <a:lstStyle/>
          <a:p>
            <a:pPr>
              <a:lnSpc>
                <a:spcPts val="4619"/>
              </a:lnSpc>
            </a:pPr>
            <a:r>
              <a:rPr lang="en-US" sz="3299" spc="907">
                <a:solidFill>
                  <a:srgbClr val="092852"/>
                </a:solidFill>
                <a:latin typeface="Open Sauce Semi-Bold"/>
              </a:rPr>
              <a:t>GRANDES COMPAÑÍAS QUE UTILIZAN ESTE TIPO DE BASES DE DATOS</a:t>
            </a:r>
          </a:p>
        </p:txBody>
      </p:sp>
      <p:grpSp>
        <p:nvGrpSpPr>
          <p:cNvPr name="Group 8" id="8"/>
          <p:cNvGrpSpPr/>
          <p:nvPr/>
        </p:nvGrpSpPr>
        <p:grpSpPr>
          <a:xfrm rot="0">
            <a:off x="2230337" y="2109739"/>
            <a:ext cx="4683327" cy="1417959"/>
            <a:chOff x="0" y="0"/>
            <a:chExt cx="6244435" cy="1890612"/>
          </a:xfrm>
        </p:grpSpPr>
        <p:grpSp>
          <p:nvGrpSpPr>
            <p:cNvPr name="Group 9" id="9"/>
            <p:cNvGrpSpPr/>
            <p:nvPr/>
          </p:nvGrpSpPr>
          <p:grpSpPr>
            <a:xfrm rot="0">
              <a:off x="0" y="0"/>
              <a:ext cx="6244435" cy="1890612"/>
              <a:chOff x="0" y="0"/>
              <a:chExt cx="2303335" cy="697375"/>
            </a:xfrm>
          </p:grpSpPr>
          <p:sp>
            <p:nvSpPr>
              <p:cNvPr name="Freeform 10" id="10"/>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1" id="11"/>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 FACEBOOK-INSTAGRAM</a:t>
              </a:r>
            </a:p>
          </p:txBody>
        </p:sp>
      </p:grpSp>
      <p:grpSp>
        <p:nvGrpSpPr>
          <p:cNvPr name="Group 12" id="12"/>
          <p:cNvGrpSpPr/>
          <p:nvPr/>
        </p:nvGrpSpPr>
        <p:grpSpPr>
          <a:xfrm rot="0">
            <a:off x="2230337" y="4109922"/>
            <a:ext cx="4683327" cy="1417959"/>
            <a:chOff x="0" y="0"/>
            <a:chExt cx="6244435" cy="1890612"/>
          </a:xfrm>
        </p:grpSpPr>
        <p:grpSp>
          <p:nvGrpSpPr>
            <p:cNvPr name="Group 13" id="13"/>
            <p:cNvGrpSpPr/>
            <p:nvPr/>
          </p:nvGrpSpPr>
          <p:grpSpPr>
            <a:xfrm rot="0">
              <a:off x="0" y="0"/>
              <a:ext cx="6244435" cy="1890612"/>
              <a:chOff x="0" y="0"/>
              <a:chExt cx="2303335" cy="697375"/>
            </a:xfrm>
          </p:grpSpPr>
          <p:sp>
            <p:nvSpPr>
              <p:cNvPr name="Freeform 14" id="14"/>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5" id="15"/>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GITHUB</a:t>
              </a:r>
            </a:p>
          </p:txBody>
        </p:sp>
      </p:grpSp>
      <p:grpSp>
        <p:nvGrpSpPr>
          <p:cNvPr name="Group 16" id="16"/>
          <p:cNvGrpSpPr/>
          <p:nvPr/>
        </p:nvGrpSpPr>
        <p:grpSpPr>
          <a:xfrm rot="0">
            <a:off x="2230337" y="6224230"/>
            <a:ext cx="4683327" cy="1235806"/>
            <a:chOff x="0" y="0"/>
            <a:chExt cx="6244435" cy="1647741"/>
          </a:xfrm>
        </p:grpSpPr>
        <p:grpSp>
          <p:nvGrpSpPr>
            <p:cNvPr name="Group 17" id="17"/>
            <p:cNvGrpSpPr/>
            <p:nvPr/>
          </p:nvGrpSpPr>
          <p:grpSpPr>
            <a:xfrm rot="0">
              <a:off x="0" y="0"/>
              <a:ext cx="6244435" cy="1647741"/>
              <a:chOff x="0" y="0"/>
              <a:chExt cx="2303335" cy="660400"/>
            </a:xfrm>
          </p:grpSpPr>
          <p:sp>
            <p:nvSpPr>
              <p:cNvPr name="Freeform 18" id="18"/>
              <p:cNvSpPr/>
              <p:nvPr/>
            </p:nvSpPr>
            <p:spPr>
              <a:xfrm flipH="false" flipV="false" rot="0">
                <a:off x="0" y="0"/>
                <a:ext cx="2303336" cy="660400"/>
              </a:xfrm>
              <a:custGeom>
                <a:avLst/>
                <a:gdLst/>
                <a:ahLst/>
                <a:cxnLst/>
                <a:rect r="r" b="b" t="t" l="l"/>
                <a:pathLst>
                  <a:path h="660400" w="2303336">
                    <a:moveTo>
                      <a:pt x="2178875" y="660400"/>
                    </a:moveTo>
                    <a:lnTo>
                      <a:pt x="124460" y="660400"/>
                    </a:lnTo>
                    <a:cubicBezTo>
                      <a:pt x="55880" y="660400"/>
                      <a:pt x="0" y="604520"/>
                      <a:pt x="0" y="535940"/>
                    </a:cubicBezTo>
                    <a:lnTo>
                      <a:pt x="0" y="124460"/>
                    </a:lnTo>
                    <a:cubicBezTo>
                      <a:pt x="0" y="55880"/>
                      <a:pt x="55880" y="0"/>
                      <a:pt x="124460" y="0"/>
                    </a:cubicBezTo>
                    <a:lnTo>
                      <a:pt x="2178876" y="0"/>
                    </a:lnTo>
                    <a:cubicBezTo>
                      <a:pt x="2247455" y="0"/>
                      <a:pt x="2303336" y="55880"/>
                      <a:pt x="2303336" y="124460"/>
                    </a:cubicBezTo>
                    <a:lnTo>
                      <a:pt x="2303336" y="535940"/>
                    </a:lnTo>
                    <a:cubicBezTo>
                      <a:pt x="2303336" y="604520"/>
                      <a:pt x="2247455" y="660400"/>
                      <a:pt x="2178876" y="660400"/>
                    </a:cubicBezTo>
                    <a:close/>
                  </a:path>
                </a:pathLst>
              </a:custGeom>
              <a:solidFill>
                <a:srgbClr val="FFFFFF">
                  <a:alpha val="75686"/>
                </a:srgbClr>
              </a:solidFill>
            </p:spPr>
          </p:sp>
        </p:grpSp>
        <p:sp>
          <p:nvSpPr>
            <p:cNvPr name="TextBox 19" id="19"/>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YAHOO-TWITTER</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pic>
        <p:nvPicPr>
          <p:cNvPr name="Picture 2" id="2"/>
          <p:cNvPicPr>
            <a:picLocks noChangeAspect="true"/>
          </p:cNvPicPr>
          <p:nvPr>
            <a:videoFile r:link="rId3"/>
          </p:nvPr>
        </p:nvPicPr>
        <p:blipFill>
          <a:blip r:embed="rId2"/>
          <a:stretch>
            <a:fillRect/>
          </a:stretch>
        </p:blipFill>
        <p:spPr>
          <a:xfrm rot="0">
            <a:off x="0" y="0"/>
            <a:ext cx="6696390" cy="3766719"/>
          </a:xfrm>
          <a:prstGeom prst="rect">
            <a:avLst/>
          </a:prstGeom>
        </p:spPr>
      </p:pic>
      <p:pic>
        <p:nvPicPr>
          <p:cNvPr name="Picture 3" id="3">
            <a:hlinkClick r:id="rId4" tooltip="https://www.youtube.com/watch?v=r97Ko4ZvIDQ&amp;t=1s"/>
          </p:cNvPr>
          <p:cNvPicPr>
            <a:picLocks noChangeAspect="true"/>
          </p:cNvPicPr>
          <p:nvPr>
            <a:videoFile r:link="rId5"/>
          </p:nvPr>
        </p:nvPicPr>
        <p:blipFill>
          <a:blip r:embed="rId2"/>
          <a:stretch>
            <a:fillRect/>
          </a:stretch>
        </p:blipFill>
        <p:spPr>
          <a:xfrm rot="0">
            <a:off x="11186159" y="6292215"/>
            <a:ext cx="7101841" cy="3994785"/>
          </a:xfrm>
          <a:prstGeom prst="rect">
            <a:avLst/>
          </a:prstGeom>
        </p:spPr>
      </p:pic>
      <p:pic>
        <p:nvPicPr>
          <p:cNvPr name="Picture 4" id="4"/>
          <p:cNvPicPr>
            <a:picLocks noChangeAspect="true"/>
          </p:cNvPicPr>
          <p:nvPr>
            <a:videoFile r:link="rId6"/>
          </p:nvPr>
        </p:nvPicPr>
        <p:blipFill>
          <a:blip r:embed="rId2"/>
          <a:stretch>
            <a:fillRect/>
          </a:stretch>
        </p:blipFill>
        <p:spPr>
          <a:xfrm rot="0">
            <a:off x="0" y="6052186"/>
            <a:ext cx="7528559" cy="4234814"/>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575125" y="4864174"/>
            <a:ext cx="5137750" cy="501502"/>
          </a:xfrm>
          <a:prstGeom prst="rect">
            <a:avLst/>
          </a:prstGeom>
        </p:spPr>
        <p:txBody>
          <a:bodyPr anchor="t" rtlCol="false" tIns="0" lIns="0" bIns="0" rIns="0">
            <a:spAutoFit/>
          </a:bodyPr>
          <a:lstStyle/>
          <a:p>
            <a:pPr algn="ctr">
              <a:lnSpc>
                <a:spcPts val="4092"/>
              </a:lnSpc>
            </a:pPr>
            <a:r>
              <a:rPr lang="en-US" sz="2923" spc="803">
                <a:solidFill>
                  <a:srgbClr val="FFFFFF"/>
                </a:solidFill>
                <a:latin typeface="Open Sauce Semi-Bold"/>
              </a:rPr>
              <a:t>JSON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438509" y="338164"/>
            <a:ext cx="9517923" cy="8371278"/>
          </a:xfrm>
          <a:prstGeom prst="rect">
            <a:avLst/>
          </a:prstGeom>
        </p:spPr>
        <p:txBody>
          <a:bodyPr anchor="t" rtlCol="false" tIns="0" lIns="0" bIns="0" rIns="0">
            <a:spAutoFit/>
          </a:bodyPr>
          <a:lstStyle/>
          <a:p>
            <a:pPr>
              <a:lnSpc>
                <a:spcPts val="4791"/>
              </a:lnSpc>
            </a:pPr>
            <a:r>
              <a:rPr lang="en-US" sz="3422" spc="941">
                <a:solidFill>
                  <a:srgbClr val="FFFFFF"/>
                </a:solidFill>
                <a:latin typeface="Open Sauce Semi-Bold"/>
              </a:rPr>
              <a:t>JSON (ACRÓNIMO DE JAVASCRIPT OBJECT NOTATION, 'NOTACIÓN DE OBJETO DE JAVASCRIPT') ES UN FORMATO DE TEXTO SENCILLO PARA EL INTERCAMBIO DE DATOS. </a:t>
            </a:r>
          </a:p>
          <a:p>
            <a:pPr>
              <a:lnSpc>
                <a:spcPts val="4791"/>
              </a:lnSpc>
            </a:pPr>
          </a:p>
          <a:p>
            <a:pPr>
              <a:lnSpc>
                <a:spcPts val="4791"/>
              </a:lnSpc>
            </a:pPr>
            <a:r>
              <a:rPr lang="en-US" sz="3422" spc="941">
                <a:solidFill>
                  <a:srgbClr val="FFFFFF"/>
                </a:solidFill>
                <a:latin typeface="Open Sauce Semi-Bold"/>
              </a:rPr>
              <a:t>JSON ES UN FORMATO QUE ALMACENA INFORMACIÓN ESTRUCTURADA Y SE UTILIZA PRINCIPALMENTE PARA TRANSFERIR DATOS ENTRE UN SERVIDOR Y UN CLIENTE.</a:t>
            </a:r>
          </a:p>
        </p:txBody>
      </p:sp>
      <p:pic>
        <p:nvPicPr>
          <p:cNvPr name="Picture 3" id="3"/>
          <p:cNvPicPr>
            <a:picLocks noChangeAspect="true"/>
          </p:cNvPicPr>
          <p:nvPr>
            <a:videoFile r:link="rId3"/>
          </p:nvPr>
        </p:nvPicPr>
        <p:blipFill>
          <a:blip r:embed="rId2"/>
          <a:stretch>
            <a:fillRect/>
          </a:stretch>
        </p:blipFill>
        <p:spPr>
          <a:xfrm rot="0">
            <a:off x="10251861" y="5766673"/>
            <a:ext cx="8036139" cy="45203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DAFyH7F_8wk</dc:identifier>
  <dcterms:modified xsi:type="dcterms:W3CDTF">2011-08-01T06:04:30Z</dcterms:modified>
  <cp:revision>1</cp:revision>
  <dc:title>Presentación proyecto fin de grado profesional en color azul</dc:title>
</cp:coreProperties>
</file>